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1" r:id="rId1"/>
  </p:sldMasterIdLst>
  <p:notesMasterIdLst>
    <p:notesMasterId r:id="rId17"/>
  </p:notesMasterIdLst>
  <p:handoutMasterIdLst>
    <p:handoutMasterId r:id="rId18"/>
  </p:handoutMasterIdLst>
  <p:sldIdLst>
    <p:sldId id="256" r:id="rId2"/>
    <p:sldId id="279" r:id="rId3"/>
    <p:sldId id="295" r:id="rId4"/>
    <p:sldId id="297" r:id="rId5"/>
    <p:sldId id="306" r:id="rId6"/>
    <p:sldId id="308" r:id="rId7"/>
    <p:sldId id="301" r:id="rId8"/>
    <p:sldId id="305" r:id="rId9"/>
    <p:sldId id="307" r:id="rId10"/>
    <p:sldId id="302" r:id="rId11"/>
    <p:sldId id="299" r:id="rId12"/>
    <p:sldId id="303" r:id="rId13"/>
    <p:sldId id="304" r:id="rId14"/>
    <p:sldId id="300" r:id="rId15"/>
    <p:sldId id="294" r:id="rId16"/>
  </p:sldIdLst>
  <p:sldSz cx="12192000" cy="6858000"/>
  <p:notesSz cx="6858000" cy="9144000"/>
  <p:embeddedFontLst>
    <p:embeddedFont>
      <p:font typeface="Bebas Neue" panose="020B0606020202050201" pitchFamily="34" charset="0"/>
      <p:regular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DM Sans" pitchFamily="2" charset="0"/>
      <p:regular r:id="rId24"/>
      <p:bold r:id="rId25"/>
      <p:italic r:id="rId26"/>
      <p:boldItalic r:id="rId27"/>
    </p:embeddedFont>
    <p:embeddedFont>
      <p:font typeface="Lato" panose="020F0502020204030203" pitchFamily="34" charset="0"/>
      <p:regular r:id="rId28"/>
      <p:bold r:id="rId29"/>
      <p:italic r:id="rId30"/>
      <p:boldItalic r:id="rId31"/>
    </p:embeddedFont>
    <p:embeddedFont>
      <p:font typeface="Nunito Light" pitchFamily="2" charset="0"/>
      <p:regular r:id="rId32"/>
      <p:italic r:id="rId33"/>
    </p:embeddedFont>
    <p:embeddedFont>
      <p:font typeface="PT Sans" panose="020B0503020203020204" pitchFamily="34" charset="0"/>
      <p:regular r:id="rId34"/>
      <p:bold r:id="rId35"/>
      <p:italic r:id="rId36"/>
      <p:boldItalic r:id="rId37"/>
    </p:embeddedFont>
    <p:embeddedFont>
      <p:font typeface="Roboto Condensed Light" panose="02000000000000000000" pitchFamily="2" charset="0"/>
      <p:regular r:id="rId38"/>
      <p: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4" roundtripDataSignature="AMtx7mjBYPJJxCIQ12M1v33x/uzIxIDz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FF"/>
    <a:srgbClr val="000099"/>
    <a:srgbClr val="D0D5D1"/>
    <a:srgbClr val="CFD8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17" autoAdjust="0"/>
    <p:restoredTop sz="91162" autoAdjust="0"/>
  </p:normalViewPr>
  <p:slideViewPr>
    <p:cSldViewPr snapToGrid="0">
      <p:cViewPr varScale="1">
        <p:scale>
          <a:sx n="98" d="100"/>
          <a:sy n="98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7CA43E8-C266-115D-94E9-C0943700B4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670DB35-21AA-E620-9183-F7D949CEDF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5BBCA8-1AE6-4C7F-B05A-DF96C1E932F2}" type="datetimeFigureOut">
              <a:rPr lang="fr-FR" smtClean="0"/>
              <a:t>18/07/2025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EE225E6-8F72-E8C7-85EC-E197D56712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94E9041-0867-CB02-BAB3-1DD681EEEC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813C68-4901-4903-924C-9E4BDAB0F4E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5360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0867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Pays-Bas, Allemagne, Italie, Russie, Turquie, Corée du sud, Vietnam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0302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55799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931043" flipH="1">
            <a:off x="9350536" y="-466626"/>
            <a:ext cx="3781349" cy="237167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" name="Google Shape;10;p2"/>
          <p:cNvSpPr/>
          <p:nvPr/>
        </p:nvSpPr>
        <p:spPr>
          <a:xfrm>
            <a:off x="-829316" y="1017934"/>
            <a:ext cx="6831567" cy="5995167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887617" y="1428967"/>
            <a:ext cx="5358400" cy="34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666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280417" y="4767900"/>
            <a:ext cx="3965600" cy="9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2E0DCC8C-B820-303C-C8A6-345154FBA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1609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 rot="-2870669">
            <a:off x="10053170" y="-982008"/>
            <a:ext cx="2786239" cy="273905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4" name="Google Shape;54;p11"/>
          <p:cNvSpPr/>
          <p:nvPr/>
        </p:nvSpPr>
        <p:spPr>
          <a:xfrm rot="2154565">
            <a:off x="-1651953" y="4457725"/>
            <a:ext cx="6863664" cy="3954719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950800" y="1849751"/>
            <a:ext cx="7040800" cy="2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17866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950800" y="4345451"/>
            <a:ext cx="7040800" cy="6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AE11E269-3404-24DE-23A7-DF0E138FB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6510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8201F51D-7378-FA4F-D117-DC1DC9FDE4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5949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 rot="-4402810">
            <a:off x="-1955906" y="3141307"/>
            <a:ext cx="5429044" cy="5994996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0" name="Google Shape;60;p13"/>
          <p:cNvSpPr/>
          <p:nvPr/>
        </p:nvSpPr>
        <p:spPr>
          <a:xfrm rot="-7929605" flipH="1">
            <a:off x="9624000" y="-787320"/>
            <a:ext cx="3781275" cy="237144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950789" y="1749133"/>
            <a:ext cx="33996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950804" y="2257733"/>
            <a:ext cx="41448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/>
          </p:nvPr>
        </p:nvSpPr>
        <p:spPr>
          <a:xfrm>
            <a:off x="950789" y="3323433"/>
            <a:ext cx="33996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3"/>
          </p:nvPr>
        </p:nvSpPr>
        <p:spPr>
          <a:xfrm>
            <a:off x="950804" y="3832033"/>
            <a:ext cx="41448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/>
          </p:nvPr>
        </p:nvSpPr>
        <p:spPr>
          <a:xfrm>
            <a:off x="950789" y="4897733"/>
            <a:ext cx="33996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950804" y="5406333"/>
            <a:ext cx="41448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/>
          </p:nvPr>
        </p:nvSpPr>
        <p:spPr>
          <a:xfrm>
            <a:off x="7077917" y="1749133"/>
            <a:ext cx="33996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7"/>
          </p:nvPr>
        </p:nvSpPr>
        <p:spPr>
          <a:xfrm>
            <a:off x="7077917" y="2257733"/>
            <a:ext cx="41448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8"/>
          </p:nvPr>
        </p:nvSpPr>
        <p:spPr>
          <a:xfrm>
            <a:off x="7077917" y="3323433"/>
            <a:ext cx="33996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7077917" y="3832033"/>
            <a:ext cx="41448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/>
          </p:nvPr>
        </p:nvSpPr>
        <p:spPr>
          <a:xfrm>
            <a:off x="7077917" y="4897733"/>
            <a:ext cx="33996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7077917" y="5406333"/>
            <a:ext cx="41448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CE5C6134-B9F0-D164-165C-24AC1EFFB8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2261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/>
          <p:nvPr/>
        </p:nvSpPr>
        <p:spPr>
          <a:xfrm rot="-7929381" flipH="1">
            <a:off x="-1818963" y="5106906"/>
            <a:ext cx="4318500" cy="2070847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6" name="Google Shape;76;p14"/>
          <p:cNvSpPr/>
          <p:nvPr/>
        </p:nvSpPr>
        <p:spPr>
          <a:xfrm>
            <a:off x="7549466" y="-952400"/>
            <a:ext cx="5875525" cy="457163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5213933" y="1204467"/>
            <a:ext cx="6027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1"/>
          </p:nvPr>
        </p:nvSpPr>
        <p:spPr>
          <a:xfrm>
            <a:off x="5820733" y="4572967"/>
            <a:ext cx="5420400" cy="10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8BD2FC47-6466-EA06-E48C-FD582FB669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572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/>
          <p:nvPr/>
        </p:nvSpPr>
        <p:spPr>
          <a:xfrm rot="-1802013" flipH="1">
            <a:off x="6295081" y="-227238"/>
            <a:ext cx="9397716" cy="731247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1" name="Google Shape;81;p15"/>
          <p:cNvSpPr/>
          <p:nvPr/>
        </p:nvSpPr>
        <p:spPr>
          <a:xfrm rot="1802199">
            <a:off x="-1889385" y="3644818"/>
            <a:ext cx="5998352" cy="466746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4743200" y="4154217"/>
            <a:ext cx="58136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1635200" y="2015084"/>
            <a:ext cx="8921600" cy="19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B9400415-D5BC-6851-5863-A96107259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9621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1_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/>
          <p:nvPr/>
        </p:nvSpPr>
        <p:spPr>
          <a:xfrm rot="-7929623" flipH="1">
            <a:off x="-2569785" y="3119234"/>
            <a:ext cx="6696488" cy="419956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6" name="Google Shape;86;p16"/>
          <p:cNvSpPr/>
          <p:nvPr/>
        </p:nvSpPr>
        <p:spPr>
          <a:xfrm rot="-3462010" flipH="1">
            <a:off x="9529717" y="-1898033"/>
            <a:ext cx="3867961" cy="6018757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960000" y="1300800"/>
            <a:ext cx="4208000" cy="24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1"/>
          </p:nvPr>
        </p:nvSpPr>
        <p:spPr>
          <a:xfrm>
            <a:off x="960000" y="3870033"/>
            <a:ext cx="3898000" cy="13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DEFFC8A4-C1A0-9EC0-DE61-819EFA00E7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66832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 rot="10800000">
            <a:off x="-1876335" y="3866481"/>
            <a:ext cx="5875525" cy="457163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1" name="Google Shape;91;p17"/>
          <p:cNvSpPr/>
          <p:nvPr/>
        </p:nvSpPr>
        <p:spPr>
          <a:xfrm rot="2870619" flipH="1">
            <a:off x="9491553" y="-244474"/>
            <a:ext cx="4318500" cy="2070847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 flipH="1">
            <a:off x="7182800" y="2323133"/>
            <a:ext cx="405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 flipH="1">
            <a:off x="7182800" y="3094467"/>
            <a:ext cx="3434000" cy="1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80DEB435-562A-DCFB-75C9-BB8E4625B0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32253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Title and text 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/>
          <p:nvPr/>
        </p:nvSpPr>
        <p:spPr>
          <a:xfrm rot="7929381">
            <a:off x="8984842" y="4391669"/>
            <a:ext cx="4318500" cy="338479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6" name="Google Shape;96;p18"/>
          <p:cNvSpPr/>
          <p:nvPr/>
        </p:nvSpPr>
        <p:spPr>
          <a:xfrm flipH="1">
            <a:off x="-1876335" y="-952400"/>
            <a:ext cx="5875525" cy="457163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 flipH="1">
            <a:off x="1722200" y="2323133"/>
            <a:ext cx="343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ubTitle" idx="1"/>
          </p:nvPr>
        </p:nvSpPr>
        <p:spPr>
          <a:xfrm flipH="1">
            <a:off x="1722200" y="3094467"/>
            <a:ext cx="3434000" cy="1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9A5DF0F9-B31B-C213-12CC-82BAB35B7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08186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969067" y="1754100"/>
            <a:ext cx="10272000" cy="4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02" name="Google Shape;102;p19"/>
          <p:cNvSpPr/>
          <p:nvPr/>
        </p:nvSpPr>
        <p:spPr>
          <a:xfrm rot="-4402596">
            <a:off x="-1513481" y="4490461"/>
            <a:ext cx="3608260" cy="3984203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3" name="Google Shape;103;p19"/>
          <p:cNvSpPr/>
          <p:nvPr/>
        </p:nvSpPr>
        <p:spPr>
          <a:xfrm rot="-7929605" flipH="1">
            <a:off x="9624000" y="-787320"/>
            <a:ext cx="3781275" cy="237144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0F7D614B-D856-4A9A-E3BB-5D51A6804E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28841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/>
        </p:nvSpPr>
        <p:spPr>
          <a:xfrm rot="-2699761">
            <a:off x="-3984128" y="1501804"/>
            <a:ext cx="6954683" cy="7969739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6" name="Google Shape;106;p20"/>
          <p:cNvSpPr/>
          <p:nvPr/>
        </p:nvSpPr>
        <p:spPr>
          <a:xfrm rot="-7929467" flipH="1">
            <a:off x="9302213" y="-947865"/>
            <a:ext cx="4549067" cy="4273220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1250267" y="3307667"/>
            <a:ext cx="290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"/>
          </p:nvPr>
        </p:nvSpPr>
        <p:spPr>
          <a:xfrm>
            <a:off x="1250267" y="3833233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/>
          </p:nvPr>
        </p:nvSpPr>
        <p:spPr>
          <a:xfrm>
            <a:off x="4645892" y="3307667"/>
            <a:ext cx="290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3"/>
          </p:nvPr>
        </p:nvSpPr>
        <p:spPr>
          <a:xfrm>
            <a:off x="4645895" y="3833233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title" idx="4"/>
          </p:nvPr>
        </p:nvSpPr>
        <p:spPr>
          <a:xfrm>
            <a:off x="8041528" y="3307667"/>
            <a:ext cx="2900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5"/>
          </p:nvPr>
        </p:nvSpPr>
        <p:spPr>
          <a:xfrm>
            <a:off x="8041532" y="3833233"/>
            <a:ext cx="2900400" cy="11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6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DEDBE132-63C8-05C3-C09A-A2023B0DBE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3269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2116515" y="-1153633"/>
            <a:ext cx="6134628" cy="5143817"/>
          </a:xfrm>
          <a:custGeom>
            <a:avLst/>
            <a:gdLst/>
            <a:ahLst/>
            <a:cxnLst/>
            <a:rect l="l" t="t" r="r" b="b"/>
            <a:pathLst>
              <a:path w="180130" h="151037" extrusionOk="0">
                <a:moveTo>
                  <a:pt x="125023" y="0"/>
                </a:moveTo>
                <a:cubicBezTo>
                  <a:pt x="112081" y="0"/>
                  <a:pt x="99170" y="3734"/>
                  <a:pt x="87930" y="10152"/>
                </a:cubicBezTo>
                <a:cubicBezTo>
                  <a:pt x="74220" y="17991"/>
                  <a:pt x="62879" y="29566"/>
                  <a:pt x="49002" y="37072"/>
                </a:cubicBezTo>
                <a:cubicBezTo>
                  <a:pt x="39629" y="42175"/>
                  <a:pt x="28454" y="45111"/>
                  <a:pt x="20515" y="52449"/>
                </a:cubicBezTo>
                <a:cubicBezTo>
                  <a:pt x="13244" y="59221"/>
                  <a:pt x="7973" y="67860"/>
                  <a:pt x="5271" y="77434"/>
                </a:cubicBezTo>
                <a:cubicBezTo>
                  <a:pt x="1" y="96348"/>
                  <a:pt x="5938" y="118830"/>
                  <a:pt x="20148" y="132473"/>
                </a:cubicBezTo>
                <a:cubicBezTo>
                  <a:pt x="29655" y="141547"/>
                  <a:pt x="42364" y="146684"/>
                  <a:pt x="55240" y="149185"/>
                </a:cubicBezTo>
                <a:cubicBezTo>
                  <a:pt x="61644" y="150427"/>
                  <a:pt x="68158" y="151036"/>
                  <a:pt x="74672" y="151036"/>
                </a:cubicBezTo>
                <a:cubicBezTo>
                  <a:pt x="94760" y="151036"/>
                  <a:pt x="114852" y="145240"/>
                  <a:pt x="131728" y="134308"/>
                </a:cubicBezTo>
                <a:cubicBezTo>
                  <a:pt x="154111" y="119864"/>
                  <a:pt x="170522" y="96514"/>
                  <a:pt x="176627" y="70629"/>
                </a:cubicBezTo>
                <a:cubicBezTo>
                  <a:pt x="179729" y="57520"/>
                  <a:pt x="180129" y="42909"/>
                  <a:pt x="175559" y="30033"/>
                </a:cubicBezTo>
                <a:cubicBezTo>
                  <a:pt x="174559" y="27331"/>
                  <a:pt x="173358" y="24663"/>
                  <a:pt x="171957" y="22161"/>
                </a:cubicBezTo>
                <a:cubicBezTo>
                  <a:pt x="164618" y="9252"/>
                  <a:pt x="146439" y="1980"/>
                  <a:pt x="132395" y="412"/>
                </a:cubicBezTo>
                <a:cubicBezTo>
                  <a:pt x="129944" y="135"/>
                  <a:pt x="127483" y="0"/>
                  <a:pt x="125023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" name="Google Shape;15;p3"/>
          <p:cNvSpPr/>
          <p:nvPr/>
        </p:nvSpPr>
        <p:spPr>
          <a:xfrm rot="9104338" flipH="1">
            <a:off x="10081143" y="5915174"/>
            <a:ext cx="3781613" cy="2371652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960000" y="2778904"/>
            <a:ext cx="3634400" cy="17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960000" y="1638300"/>
            <a:ext cx="36344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960000" y="4624300"/>
            <a:ext cx="3634400" cy="9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075EDA2E-1F59-F0E3-0DA3-3B07D9929C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91847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/>
          <p:nvPr/>
        </p:nvSpPr>
        <p:spPr>
          <a:xfrm rot="1802199">
            <a:off x="-1889385" y="3644818"/>
            <a:ext cx="5998352" cy="466746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6" name="Google Shape;116;p21"/>
          <p:cNvSpPr/>
          <p:nvPr/>
        </p:nvSpPr>
        <p:spPr>
          <a:xfrm rot="-1802013" flipH="1">
            <a:off x="8098481" y="-3738105"/>
            <a:ext cx="9397716" cy="731247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1574000" y="5492217"/>
            <a:ext cx="2900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1"/>
          </p:nvPr>
        </p:nvSpPr>
        <p:spPr>
          <a:xfrm>
            <a:off x="1574000" y="4787700"/>
            <a:ext cx="2900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title" idx="2"/>
          </p:nvPr>
        </p:nvSpPr>
        <p:spPr>
          <a:xfrm>
            <a:off x="4645803" y="5492217"/>
            <a:ext cx="2900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3"/>
          </p:nvPr>
        </p:nvSpPr>
        <p:spPr>
          <a:xfrm>
            <a:off x="4645805" y="4787700"/>
            <a:ext cx="2900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title" idx="4"/>
          </p:nvPr>
        </p:nvSpPr>
        <p:spPr>
          <a:xfrm>
            <a:off x="7717605" y="5492217"/>
            <a:ext cx="2900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subTitle" idx="5"/>
          </p:nvPr>
        </p:nvSpPr>
        <p:spPr>
          <a:xfrm>
            <a:off x="7717611" y="4787700"/>
            <a:ext cx="29004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title" idx="6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76B5619A-EA27-DB27-4E12-8B9A900CB9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60106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/>
          <p:nvPr/>
        </p:nvSpPr>
        <p:spPr>
          <a:xfrm rot="4071232" flipH="1">
            <a:off x="8762484" y="3110854"/>
            <a:ext cx="5313459" cy="6055879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6" name="Google Shape;126;p22"/>
          <p:cNvSpPr/>
          <p:nvPr/>
        </p:nvSpPr>
        <p:spPr>
          <a:xfrm rot="7929467">
            <a:off x="-1625826" y="-765865"/>
            <a:ext cx="4549067" cy="4273220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2157041" y="2462467"/>
            <a:ext cx="2637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1"/>
          </p:nvPr>
        </p:nvSpPr>
        <p:spPr>
          <a:xfrm>
            <a:off x="2157041" y="3041300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title" idx="2"/>
          </p:nvPr>
        </p:nvSpPr>
        <p:spPr>
          <a:xfrm>
            <a:off x="7397359" y="2462467"/>
            <a:ext cx="2637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3"/>
          </p:nvPr>
        </p:nvSpPr>
        <p:spPr>
          <a:xfrm>
            <a:off x="7397359" y="3041300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title" idx="4"/>
          </p:nvPr>
        </p:nvSpPr>
        <p:spPr>
          <a:xfrm>
            <a:off x="2157041" y="4672767"/>
            <a:ext cx="2637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subTitle" idx="5"/>
          </p:nvPr>
        </p:nvSpPr>
        <p:spPr>
          <a:xfrm>
            <a:off x="2157041" y="5251600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title" idx="6"/>
          </p:nvPr>
        </p:nvSpPr>
        <p:spPr>
          <a:xfrm>
            <a:off x="7397359" y="4672767"/>
            <a:ext cx="2637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ubTitle" idx="7"/>
          </p:nvPr>
        </p:nvSpPr>
        <p:spPr>
          <a:xfrm>
            <a:off x="7397359" y="5251600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title" idx="8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7F9ECBD1-0192-EA2D-977E-C4FB307823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45787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/>
          <p:nvPr/>
        </p:nvSpPr>
        <p:spPr>
          <a:xfrm rot="-6937216">
            <a:off x="-4187154" y="1265934"/>
            <a:ext cx="8778812" cy="489467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8" name="Google Shape;138;p23"/>
          <p:cNvSpPr/>
          <p:nvPr/>
        </p:nvSpPr>
        <p:spPr>
          <a:xfrm rot="7930416">
            <a:off x="8700154" y="5013726"/>
            <a:ext cx="5474113" cy="343309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1468233" y="22438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subTitle" idx="1"/>
          </p:nvPr>
        </p:nvSpPr>
        <p:spPr>
          <a:xfrm>
            <a:off x="1468233" y="28226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title" idx="2"/>
          </p:nvPr>
        </p:nvSpPr>
        <p:spPr>
          <a:xfrm>
            <a:off x="4771935" y="22438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3"/>
          </p:nvPr>
        </p:nvSpPr>
        <p:spPr>
          <a:xfrm>
            <a:off x="4771935" y="28226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title" idx="4"/>
          </p:nvPr>
        </p:nvSpPr>
        <p:spPr>
          <a:xfrm>
            <a:off x="1468233" y="41550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5"/>
          </p:nvPr>
        </p:nvSpPr>
        <p:spPr>
          <a:xfrm>
            <a:off x="1468233" y="47338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title" idx="6"/>
          </p:nvPr>
        </p:nvSpPr>
        <p:spPr>
          <a:xfrm>
            <a:off x="4771931" y="41550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7"/>
          </p:nvPr>
        </p:nvSpPr>
        <p:spPr>
          <a:xfrm>
            <a:off x="4771997" y="47338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title" idx="8"/>
          </p:nvPr>
        </p:nvSpPr>
        <p:spPr>
          <a:xfrm>
            <a:off x="8075636" y="22438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9"/>
          </p:nvPr>
        </p:nvSpPr>
        <p:spPr>
          <a:xfrm>
            <a:off x="8075636" y="28226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title" idx="13"/>
          </p:nvPr>
        </p:nvSpPr>
        <p:spPr>
          <a:xfrm>
            <a:off x="8075636" y="41550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14"/>
          </p:nvPr>
        </p:nvSpPr>
        <p:spPr>
          <a:xfrm>
            <a:off x="8075769" y="47338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title" idx="15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3B0E3BBC-7D47-33F8-8015-795CAAB020C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92406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/>
          <p:nvPr/>
        </p:nvSpPr>
        <p:spPr>
          <a:xfrm rot="-9931043" flipH="1">
            <a:off x="-2315864" y="-804826"/>
            <a:ext cx="3781349" cy="237167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4" name="Google Shape;154;p24"/>
          <p:cNvSpPr/>
          <p:nvPr/>
        </p:nvSpPr>
        <p:spPr>
          <a:xfrm flipH="1">
            <a:off x="8026657" y="3450068"/>
            <a:ext cx="5959176" cy="4930425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5" name="Google Shape;155;p24"/>
          <p:cNvSpPr txBox="1">
            <a:spLocks noGrp="1"/>
          </p:cNvSpPr>
          <p:nvPr>
            <p:ph type="title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title" idx="2"/>
          </p:nvPr>
        </p:nvSpPr>
        <p:spPr>
          <a:xfrm>
            <a:off x="922235" y="1952333"/>
            <a:ext cx="36240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subTitle" idx="1"/>
          </p:nvPr>
        </p:nvSpPr>
        <p:spPr>
          <a:xfrm>
            <a:off x="921933" y="2359333"/>
            <a:ext cx="36240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marR="0"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marR="0"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marR="0"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marR="0"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marR="0"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marR="0"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marR="0"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marR="0"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title" idx="3"/>
          </p:nvPr>
        </p:nvSpPr>
        <p:spPr>
          <a:xfrm>
            <a:off x="922235" y="3425033"/>
            <a:ext cx="36240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subTitle" idx="4"/>
          </p:nvPr>
        </p:nvSpPr>
        <p:spPr>
          <a:xfrm>
            <a:off x="921932" y="3832033"/>
            <a:ext cx="36240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marR="0"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marR="0"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marR="0"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marR="0"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marR="0"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marR="0"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marR="0"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marR="0"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title" idx="5"/>
          </p:nvPr>
        </p:nvSpPr>
        <p:spPr>
          <a:xfrm>
            <a:off x="922235" y="4897733"/>
            <a:ext cx="36240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subTitle" idx="6"/>
          </p:nvPr>
        </p:nvSpPr>
        <p:spPr>
          <a:xfrm>
            <a:off x="921999" y="5304733"/>
            <a:ext cx="36240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marR="0" lvl="1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marR="0"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marR="0"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marR="0"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marR="0"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marR="0"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marR="0"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marR="0"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title" idx="7"/>
          </p:nvPr>
        </p:nvSpPr>
        <p:spPr>
          <a:xfrm>
            <a:off x="7646069" y="1952333"/>
            <a:ext cx="36240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subTitle" idx="8"/>
          </p:nvPr>
        </p:nvSpPr>
        <p:spPr>
          <a:xfrm>
            <a:off x="7646067" y="2359333"/>
            <a:ext cx="36240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64" name="Google Shape;164;p24"/>
          <p:cNvSpPr txBox="1">
            <a:spLocks noGrp="1"/>
          </p:cNvSpPr>
          <p:nvPr>
            <p:ph type="title" idx="9"/>
          </p:nvPr>
        </p:nvSpPr>
        <p:spPr>
          <a:xfrm>
            <a:off x="7646069" y="3425033"/>
            <a:ext cx="36240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65" name="Google Shape;165;p24"/>
          <p:cNvSpPr txBox="1">
            <a:spLocks noGrp="1"/>
          </p:cNvSpPr>
          <p:nvPr>
            <p:ph type="subTitle" idx="13"/>
          </p:nvPr>
        </p:nvSpPr>
        <p:spPr>
          <a:xfrm>
            <a:off x="7646067" y="3832033"/>
            <a:ext cx="36240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66" name="Google Shape;166;p24"/>
          <p:cNvSpPr txBox="1">
            <a:spLocks noGrp="1"/>
          </p:cNvSpPr>
          <p:nvPr>
            <p:ph type="title" idx="14"/>
          </p:nvPr>
        </p:nvSpPr>
        <p:spPr>
          <a:xfrm>
            <a:off x="7646069" y="4897733"/>
            <a:ext cx="3624000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3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sz="2400" b="1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67" name="Google Shape;167;p24"/>
          <p:cNvSpPr txBox="1">
            <a:spLocks noGrp="1"/>
          </p:cNvSpPr>
          <p:nvPr>
            <p:ph type="subTitle" idx="15"/>
          </p:nvPr>
        </p:nvSpPr>
        <p:spPr>
          <a:xfrm>
            <a:off x="7646067" y="5304733"/>
            <a:ext cx="3624000" cy="8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8B1E2428-F091-76C9-6F2A-B337295B6E6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04532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 rot="7835114">
            <a:off x="7623867" y="3691667"/>
            <a:ext cx="8778883" cy="489427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0" name="Google Shape;170;p25"/>
          <p:cNvSpPr/>
          <p:nvPr/>
        </p:nvSpPr>
        <p:spPr>
          <a:xfrm rot="7930416">
            <a:off x="-3129062" y="-1971274"/>
            <a:ext cx="5474113" cy="343309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E22701B6-8FF5-4C34-E773-F0BA7A80A1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24782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/>
          <p:nvPr/>
        </p:nvSpPr>
        <p:spPr>
          <a:xfrm rot="-4402810">
            <a:off x="-1955906" y="3141307"/>
            <a:ext cx="5429044" cy="5994996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4" name="Google Shape;174;p26"/>
          <p:cNvSpPr/>
          <p:nvPr/>
        </p:nvSpPr>
        <p:spPr>
          <a:xfrm rot="-7929605" flipH="1">
            <a:off x="9624000" y="-787320"/>
            <a:ext cx="3781275" cy="237144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5" name="Google Shape;175;p26"/>
          <p:cNvSpPr txBox="1">
            <a:spLocks noGrp="1"/>
          </p:cNvSpPr>
          <p:nvPr>
            <p:ph type="title" hasCustomPrompt="1"/>
          </p:nvPr>
        </p:nvSpPr>
        <p:spPr>
          <a:xfrm>
            <a:off x="980431" y="1603567"/>
            <a:ext cx="51156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6" name="Google Shape;176;p26"/>
          <p:cNvSpPr txBox="1">
            <a:spLocks noGrp="1"/>
          </p:cNvSpPr>
          <p:nvPr>
            <p:ph type="subTitle" idx="1"/>
          </p:nvPr>
        </p:nvSpPr>
        <p:spPr>
          <a:xfrm>
            <a:off x="980431" y="2380200"/>
            <a:ext cx="51156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title" idx="2" hasCustomPrompt="1"/>
          </p:nvPr>
        </p:nvSpPr>
        <p:spPr>
          <a:xfrm>
            <a:off x="6125600" y="1603567"/>
            <a:ext cx="51156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8" name="Google Shape;178;p26"/>
          <p:cNvSpPr txBox="1">
            <a:spLocks noGrp="1"/>
          </p:cNvSpPr>
          <p:nvPr>
            <p:ph type="subTitle" idx="3"/>
          </p:nvPr>
        </p:nvSpPr>
        <p:spPr>
          <a:xfrm>
            <a:off x="6125600" y="2380189"/>
            <a:ext cx="51156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title" idx="4" hasCustomPrompt="1"/>
          </p:nvPr>
        </p:nvSpPr>
        <p:spPr>
          <a:xfrm>
            <a:off x="980431" y="3723067"/>
            <a:ext cx="51156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80" name="Google Shape;180;p26"/>
          <p:cNvSpPr txBox="1">
            <a:spLocks noGrp="1"/>
          </p:cNvSpPr>
          <p:nvPr>
            <p:ph type="subTitle" idx="5"/>
          </p:nvPr>
        </p:nvSpPr>
        <p:spPr>
          <a:xfrm>
            <a:off x="980431" y="4499700"/>
            <a:ext cx="51156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title" idx="6" hasCustomPrompt="1"/>
          </p:nvPr>
        </p:nvSpPr>
        <p:spPr>
          <a:xfrm>
            <a:off x="6125600" y="3723067"/>
            <a:ext cx="51156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82" name="Google Shape;182;p26"/>
          <p:cNvSpPr txBox="1">
            <a:spLocks noGrp="1"/>
          </p:cNvSpPr>
          <p:nvPr>
            <p:ph type="subTitle" idx="7"/>
          </p:nvPr>
        </p:nvSpPr>
        <p:spPr>
          <a:xfrm>
            <a:off x="6125600" y="4499689"/>
            <a:ext cx="51156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868EE9EB-E520-B907-2417-A79CAB7703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84135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>
            <a:spLocks noGrp="1"/>
          </p:cNvSpPr>
          <p:nvPr>
            <p:ph type="title"/>
          </p:nvPr>
        </p:nvSpPr>
        <p:spPr>
          <a:xfrm>
            <a:off x="955400" y="719200"/>
            <a:ext cx="5042000" cy="9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81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subTitle" idx="1"/>
          </p:nvPr>
        </p:nvSpPr>
        <p:spPr>
          <a:xfrm>
            <a:off x="1254547" y="1903844"/>
            <a:ext cx="44440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86" name="Google Shape;186;p27"/>
          <p:cNvSpPr/>
          <p:nvPr/>
        </p:nvSpPr>
        <p:spPr>
          <a:xfrm rot="2965583" flipH="1">
            <a:off x="9662098" y="-830112"/>
            <a:ext cx="3852401" cy="2723165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87" name="Google Shape;187;p27"/>
          <p:cNvSpPr/>
          <p:nvPr/>
        </p:nvSpPr>
        <p:spPr>
          <a:xfrm rot="2965668" flipH="1">
            <a:off x="-1274829" y="5554796"/>
            <a:ext cx="3788303" cy="2041728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88" name="Google Shape;188;p27"/>
          <p:cNvSpPr txBox="1"/>
          <p:nvPr/>
        </p:nvSpPr>
        <p:spPr>
          <a:xfrm>
            <a:off x="1189567" y="4045300"/>
            <a:ext cx="45740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Slidesgo, including icons by Flaticon, infographics &amp; images by Freepik and illustrations by Storyset</a:t>
            </a:r>
            <a:endParaRPr sz="1333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D4D678EC-B703-9AF8-559C-D05C0C87B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6886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/>
          <p:nvPr/>
        </p:nvSpPr>
        <p:spPr>
          <a:xfrm rot="-5400000" flipH="1">
            <a:off x="9168673" y="-336705"/>
            <a:ext cx="4839196" cy="2723140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91" name="Google Shape;191;p28"/>
          <p:cNvSpPr/>
          <p:nvPr/>
        </p:nvSpPr>
        <p:spPr>
          <a:xfrm rot="2965668" flipH="1">
            <a:off x="-978216" y="5324049"/>
            <a:ext cx="3788303" cy="2272616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9093D94B-B99A-4B64-20EF-5F576355FB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18802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/>
          <p:nvPr/>
        </p:nvSpPr>
        <p:spPr>
          <a:xfrm rot="-4402810">
            <a:off x="-1955906" y="3141307"/>
            <a:ext cx="5429044" cy="5994996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94" name="Google Shape;194;p29"/>
          <p:cNvSpPr/>
          <p:nvPr/>
        </p:nvSpPr>
        <p:spPr>
          <a:xfrm rot="-7929605" flipH="1">
            <a:off x="9624000" y="-787320"/>
            <a:ext cx="3781275" cy="237144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82891036-D815-C285-5802-369B8C8488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2049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69200" y="1500284"/>
            <a:ext cx="5585200" cy="30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069300" y="4791717"/>
            <a:ext cx="5585200" cy="5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7045600" y="1390400"/>
            <a:ext cx="4077200" cy="4077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6A8C04FA-E3A3-6B25-6F04-C998670D1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4068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rot="-10285334" flipH="1">
            <a:off x="-2328584" y="-466642"/>
            <a:ext cx="3780899" cy="2371692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1" name="Google Shape;21;p4"/>
          <p:cNvSpPr/>
          <p:nvPr/>
        </p:nvSpPr>
        <p:spPr>
          <a:xfrm flipH="1">
            <a:off x="7433667" y="2082801"/>
            <a:ext cx="6831567" cy="4930425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667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2C5B9362-F1BC-308B-3429-3D486F103A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50582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960000" y="1620981"/>
            <a:ext cx="10272000" cy="45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A7B862A4-03B8-865D-D3B9-08628A128B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2000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-868957">
            <a:off x="9350519" y="5491556"/>
            <a:ext cx="3781349" cy="237167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" name="Google Shape;26;p5"/>
          <p:cNvSpPr/>
          <p:nvPr/>
        </p:nvSpPr>
        <p:spPr>
          <a:xfrm rot="10800000" flipH="1">
            <a:off x="-2647299" y="-1806899"/>
            <a:ext cx="5474817" cy="5564115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2180533" y="2613067"/>
            <a:ext cx="35536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2"/>
          </p:nvPr>
        </p:nvSpPr>
        <p:spPr>
          <a:xfrm>
            <a:off x="6457933" y="2613067"/>
            <a:ext cx="35536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6457933" y="3466433"/>
            <a:ext cx="35536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2180500" y="3466433"/>
            <a:ext cx="35536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 idx="4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0E20F6D6-830C-B2AE-6E5A-2D4DE04425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1545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960000" y="762000"/>
            <a:ext cx="10272000" cy="5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4" name="Google Shape;34;p6"/>
          <p:cNvSpPr/>
          <p:nvPr/>
        </p:nvSpPr>
        <p:spPr>
          <a:xfrm rot="-6112781">
            <a:off x="-4599297" y="2511432"/>
            <a:ext cx="8779084" cy="2872992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5" name="Google Shape;35;p6"/>
          <p:cNvSpPr/>
          <p:nvPr/>
        </p:nvSpPr>
        <p:spPr>
          <a:xfrm rot="7930416">
            <a:off x="8700154" y="5013726"/>
            <a:ext cx="5474113" cy="343309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CC149C04-ED92-3ECB-AAD9-4F9F8D810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698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 rot="-7929605" flipH="1">
            <a:off x="-1157000" y="4953080"/>
            <a:ext cx="3781275" cy="237144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8" name="Google Shape;38;p7"/>
          <p:cNvSpPr/>
          <p:nvPr/>
        </p:nvSpPr>
        <p:spPr>
          <a:xfrm rot="-3462125" flipH="1">
            <a:off x="10610574" y="-1121040"/>
            <a:ext cx="2674119" cy="4160968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960000" y="3200800"/>
            <a:ext cx="5490400" cy="29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8945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5726400" cy="20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9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70AF1853-BED3-6523-CA9D-0A656137B9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850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5230400" y="2223417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E0D0002A-32B2-45B0-1FD4-33D3C6625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312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6937216">
            <a:off x="-4187154" y="1265934"/>
            <a:ext cx="8778812" cy="489467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5" name="Google Shape;45;p9"/>
          <p:cNvSpPr/>
          <p:nvPr/>
        </p:nvSpPr>
        <p:spPr>
          <a:xfrm rot="7930388">
            <a:off x="6603874" y="3788112"/>
            <a:ext cx="7980133" cy="500476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960000" y="1653581"/>
            <a:ext cx="1027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988733" y="2962017"/>
            <a:ext cx="6214800" cy="22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45486FEF-6800-174A-B7A0-E365EE90B4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6709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 rot="-4402796">
            <a:off x="5788638" y="-201212"/>
            <a:ext cx="6534823" cy="8309272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0" name="Google Shape;50;p10"/>
          <p:cNvSpPr/>
          <p:nvPr/>
        </p:nvSpPr>
        <p:spPr>
          <a:xfrm rot="338">
            <a:off x="-4315961" y="-4720062"/>
            <a:ext cx="6954535" cy="7969975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6096000" y="2079600"/>
            <a:ext cx="5136000" cy="26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5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DC70BFAB-AFCC-DC65-7F13-DDFA9B312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4464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3CC7215-48D0-B605-641C-51261D421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33200" y="62714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D8562A-8AB6-4995-A49E-1BD9B45BA0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372397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  <p:sldLayoutId id="2147483729" r:id="rId18"/>
    <p:sldLayoutId id="2147483730" r:id="rId19"/>
    <p:sldLayoutId id="2147483731" r:id="rId20"/>
    <p:sldLayoutId id="2147483732" r:id="rId21"/>
    <p:sldLayoutId id="2147483733" r:id="rId22"/>
    <p:sldLayoutId id="2147483734" r:id="rId23"/>
    <p:sldLayoutId id="2147483735" r:id="rId24"/>
    <p:sldLayoutId id="2147483736" r:id="rId25"/>
    <p:sldLayoutId id="2147483737" r:id="rId26"/>
    <p:sldLayoutId id="2147483738" r:id="rId27"/>
    <p:sldLayoutId id="2147483739" r:id="rId28"/>
    <p:sldLayoutId id="2147483740" r:id="rId29"/>
    <p:sldLayoutId id="2147483741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00"/>
              <a:buFont typeface="Century Gothic"/>
              <a:buNone/>
            </a:pPr>
            <a:r>
              <a:rPr lang="fr-FR" dirty="0"/>
              <a:t>étude de marché</a:t>
            </a:r>
            <a:endParaRPr dirty="0"/>
          </a:p>
        </p:txBody>
      </p:sp>
      <p:sp>
        <p:nvSpPr>
          <p:cNvPr id="122" name="Google Shape;122;p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2800" dirty="0">
                <a:solidFill>
                  <a:schemeClr val="tx1"/>
                </a:solidFill>
              </a:rPr>
              <a:t>Damien Ribreau</a:t>
            </a:r>
            <a:endParaRPr sz="2800" dirty="0">
              <a:solidFill>
                <a:schemeClr val="tx1"/>
              </a:solidFill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C5F1B8F1-49C5-8FC8-DAE7-512560777F83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100" y="1181100"/>
            <a:ext cx="4746100" cy="47461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6062B1B-9EC0-8CEC-21ED-C3F6DA1A0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E3327B-EA6C-5750-19F6-D1978A8DB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04AC25-8F02-EF59-155A-AA45C81F3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762000"/>
            <a:ext cx="10272000" cy="1232170"/>
          </a:xfrm>
        </p:spPr>
        <p:txBody>
          <a:bodyPr/>
          <a:lstStyle/>
          <a:p>
            <a:r>
              <a:rPr lang="fr-FR" dirty="0"/>
              <a:t>Enfin, une analyse en composantes principales nous a permis d’avoir 3 axes d’analyses : le niveau économique, la disponibilité alimentaire et la capacité de production des pays. </a:t>
            </a:r>
            <a:br>
              <a:rPr lang="fr-FR" dirty="0"/>
            </a:b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13D0394-5E05-8C6E-FF74-9FCFB4272B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10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01F73D21-6C66-869E-3C10-BBBEAEBE915C}"/>
              </a:ext>
            </a:extLst>
          </p:cNvPr>
          <p:cNvGrpSpPr/>
          <p:nvPr/>
        </p:nvGrpSpPr>
        <p:grpSpPr>
          <a:xfrm>
            <a:off x="755873" y="2191624"/>
            <a:ext cx="8853488" cy="4262437"/>
            <a:chOff x="179712" y="2277349"/>
            <a:chExt cx="8853488" cy="4262437"/>
          </a:xfrm>
        </p:grpSpPr>
        <p:pic>
          <p:nvPicPr>
            <p:cNvPr id="6" name="Image 5" descr="Une image contenant texte, ligne, Tracé, capture d’écran&#10;&#10;Le contenu généré par l’IA peut être incorrect.">
              <a:extLst>
                <a:ext uri="{FF2B5EF4-FFF2-40B4-BE49-F238E27FC236}">
                  <a16:creationId xmlns:a16="http://schemas.microsoft.com/office/drawing/2014/main" id="{7FBDF991-DD24-5ECD-94B6-A66488C3D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4762" r="5443"/>
            <a:stretch/>
          </p:blipFill>
          <p:spPr>
            <a:xfrm>
              <a:off x="179712" y="2277349"/>
              <a:ext cx="8853488" cy="4262437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71310178-A7FE-D85D-5521-20768A44FC31}"/>
                </a:ext>
              </a:extLst>
            </p:cNvPr>
            <p:cNvSpPr txBox="1"/>
            <p:nvPr/>
          </p:nvSpPr>
          <p:spPr>
            <a:xfrm>
              <a:off x="2200276" y="2905125"/>
              <a:ext cx="55245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dirty="0"/>
                <a:t>0,84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4341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FCDFE1-9C4E-E7EB-EE2D-27B71AE61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525" y="576497"/>
            <a:ext cx="10272000" cy="1692614"/>
          </a:xfrm>
        </p:spPr>
        <p:txBody>
          <a:bodyPr/>
          <a:lstStyle/>
          <a:p>
            <a:r>
              <a:rPr lang="fr-FR" dirty="0"/>
              <a:t>Enfin, une analyse en composantes principales nous a permis</a:t>
            </a:r>
            <a:br>
              <a:rPr lang="fr-FR" dirty="0"/>
            </a:br>
            <a:r>
              <a:rPr lang="fr-FR" dirty="0"/>
              <a:t>d’avoir 3 axes d’analyses : le niveau économique, la disponibilité</a:t>
            </a:r>
            <a:br>
              <a:rPr lang="fr-FR" dirty="0"/>
            </a:br>
            <a:r>
              <a:rPr lang="fr-FR" dirty="0"/>
              <a:t>alimentaire et la capacité de production des pays. </a:t>
            </a:r>
            <a:br>
              <a:rPr lang="fr-FR" dirty="0"/>
            </a:b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C6918D-7B6C-A2C5-F821-D2FFD15FB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11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2AED3E4-5CA0-2CCB-4406-8256D113EF2B}"/>
              </a:ext>
            </a:extLst>
          </p:cNvPr>
          <p:cNvSpPr txBox="1"/>
          <p:nvPr/>
        </p:nvSpPr>
        <p:spPr>
          <a:xfrm>
            <a:off x="573932" y="2844544"/>
            <a:ext cx="1005495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/>
              <a:t>Niveau économique </a:t>
            </a:r>
            <a:r>
              <a:rPr lang="fr-FR" dirty="0"/>
              <a:t>: Revenu national brut, Produit intérieur brut, Valeur ajoutée (agriculture, sylviculture et pêche)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/>
              <a:t>Disponibilité alimentaire </a:t>
            </a:r>
            <a:r>
              <a:rPr lang="fr-FR" dirty="0"/>
              <a:t>: Disponibilité de protéine, Disponibilité de matière grasse, Disponibilité alimentaire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/>
              <a:t>Capacité de production</a:t>
            </a:r>
            <a:r>
              <a:rPr lang="fr-FR" dirty="0"/>
              <a:t> : Valeur ajoutée (Fabrication de produit à base de tabac), Valeur ajoutée (Fabrication de produit alimentaires et boissons), Valeur ajoutée (Agriculture)</a:t>
            </a:r>
          </a:p>
        </p:txBody>
      </p:sp>
    </p:spTree>
    <p:extLst>
      <p:ext uri="{BB962C8B-B14F-4D97-AF65-F5344CB8AC3E}">
        <p14:creationId xmlns:p14="http://schemas.microsoft.com/office/powerpoint/2010/main" val="311681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12F612-1A32-915A-A77E-A3189CF25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322" y="762000"/>
            <a:ext cx="9957677" cy="726332"/>
          </a:xfrm>
        </p:spPr>
        <p:txBody>
          <a:bodyPr/>
          <a:lstStyle/>
          <a:p>
            <a:r>
              <a:rPr lang="fr-FR" dirty="0">
                <a:sym typeface="Arial"/>
              </a:rPr>
              <a:t>La projection des groupes sur les composantes principales nous a permis de faire ressortir 2 cluster pertinent.</a:t>
            </a:r>
            <a:br>
              <a:rPr lang="fr-FR" sz="3600" dirty="0">
                <a:latin typeface="DM Sans"/>
                <a:cs typeface="Arial"/>
                <a:sym typeface="Arial"/>
              </a:rPr>
            </a:b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681EED4F-984D-1153-D42D-FDEFB6E71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12</a:t>
            </a:fld>
            <a:endParaRPr lang="fr-FR"/>
          </a:p>
        </p:txBody>
      </p:sp>
      <p:pic>
        <p:nvPicPr>
          <p:cNvPr id="4" name="Image 3" descr="Une image contenant capture d’écran, carte, diagramme, texte&#10;&#10;Le contenu généré par l’IA peut être incorrect.">
            <a:extLst>
              <a:ext uri="{FF2B5EF4-FFF2-40B4-BE49-F238E27FC236}">
                <a16:creationId xmlns:a16="http://schemas.microsoft.com/office/drawing/2014/main" id="{5CF42D63-0975-2A18-E283-ED3A2881A1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4" t="24476" r="36775" b="8095"/>
          <a:stretch>
            <a:fillRect/>
          </a:stretch>
        </p:blipFill>
        <p:spPr>
          <a:xfrm>
            <a:off x="2362200" y="1881188"/>
            <a:ext cx="5238749" cy="421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64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11F1A0-FC93-6A56-6BC5-F0AAC4670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24B0DD-0CDD-7594-9431-588FA12BB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4 pays cible et 3 pays potentiels ressortent de cette démarche.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43DAA5C5-7C55-4A65-1D10-ED350D4E8D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13</a:t>
            </a:fld>
            <a:endParaRPr lang="fr-FR"/>
          </a:p>
        </p:txBody>
      </p:sp>
      <p:pic>
        <p:nvPicPr>
          <p:cNvPr id="4" name="Image 3" descr="Une image contenant capture d’écran, diagramme, ligne, conception&#10;&#10;Le contenu généré par l’IA peut être incorrect.">
            <a:extLst>
              <a:ext uri="{FF2B5EF4-FFF2-40B4-BE49-F238E27FC236}">
                <a16:creationId xmlns:a16="http://schemas.microsoft.com/office/drawing/2014/main" id="{8CD8248F-1685-190B-8E6E-7E10DBFA27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275" t="26918" r="38174"/>
          <a:stretch>
            <a:fillRect/>
          </a:stretch>
        </p:blipFill>
        <p:spPr>
          <a:xfrm>
            <a:off x="1488332" y="1455456"/>
            <a:ext cx="5515583" cy="518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02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294933-C67A-D16B-11A9-DFB9535C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4 pays cible et 3 pays potentiels ressortent de cette démarche.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65861DB-F280-0376-6325-FB18E3C4F3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14</a:t>
            </a:fld>
            <a:endParaRPr lang="fr-FR"/>
          </a:p>
        </p:txBody>
      </p:sp>
      <p:pic>
        <p:nvPicPr>
          <p:cNvPr id="7" name="Image 6" descr="Une image contenant carte, texte, atlas&#10;&#10;Le contenu généré par l’IA peut être incorrect.">
            <a:extLst>
              <a:ext uri="{FF2B5EF4-FFF2-40B4-BE49-F238E27FC236}">
                <a16:creationId xmlns:a16="http://schemas.microsoft.com/office/drawing/2014/main" id="{3A7EE558-5C54-D7E3-B8EC-B88786C917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151" t="-535" b="39129"/>
          <a:stretch>
            <a:fillRect/>
          </a:stretch>
        </p:blipFill>
        <p:spPr>
          <a:xfrm>
            <a:off x="849753" y="1356800"/>
            <a:ext cx="7739770" cy="440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0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425E6-2BE5-8BF2-339F-C98EBC4FA79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593725"/>
            <a:ext cx="10271125" cy="763588"/>
          </a:xfrm>
        </p:spPr>
        <p:txBody>
          <a:bodyPr/>
          <a:lstStyle/>
          <a:p>
            <a:r>
              <a:rPr lang="fr-FR" dirty="0"/>
              <a:t>Phrases présentation 1min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A091C9B-2E11-5549-3F6C-0D67D15791D6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1620838"/>
            <a:ext cx="7354111" cy="5237162"/>
          </a:xfrm>
        </p:spPr>
        <p:txBody>
          <a:bodyPr/>
          <a:lstStyle/>
          <a:p>
            <a:r>
              <a:rPr lang="fr-FR" sz="1800" dirty="0">
                <a:latin typeface="DM Sans"/>
                <a:cs typeface="Arial"/>
                <a:sym typeface="Arial"/>
              </a:rPr>
              <a:t>Nous avons accompagné, l’entreprise agroalimentaire, La Poule qui Chante dans l’identification des pays les plus propices à l’exportation de ses poulets. </a:t>
            </a:r>
          </a:p>
          <a:p>
            <a:r>
              <a:rPr lang="fr-FR" sz="1800" dirty="0">
                <a:latin typeface="DM Sans"/>
                <a:cs typeface="Arial"/>
                <a:sym typeface="Arial"/>
              </a:rPr>
              <a:t>Pour cela, nous avons d’abord collecté et analysé des données sur 192 pays. </a:t>
            </a:r>
          </a:p>
          <a:p>
            <a:r>
              <a:rPr lang="fr-FR" sz="1800" dirty="0">
                <a:latin typeface="DM Sans"/>
                <a:cs typeface="Arial"/>
                <a:sym typeface="Arial"/>
              </a:rPr>
              <a:t>Nous avons utilisé des techniques de clustering pour regrouper les pays en 4 groupes distinct. </a:t>
            </a:r>
          </a:p>
          <a:p>
            <a:r>
              <a:rPr lang="fr-FR" sz="1800" dirty="0">
                <a:latin typeface="DM Sans"/>
                <a:cs typeface="Arial"/>
                <a:sym typeface="Arial"/>
              </a:rPr>
              <a:t>Enfin, une analyse en composantes principales nous a permis d’avoir 3 axes d’analyses : le niveau économique, la disponibilité alimentaire et la capacité de production des pays.</a:t>
            </a:r>
          </a:p>
          <a:p>
            <a:r>
              <a:rPr lang="fr-FR" sz="1800" dirty="0">
                <a:latin typeface="DM Sans"/>
                <a:cs typeface="Arial"/>
                <a:sym typeface="Arial"/>
              </a:rPr>
              <a:t>La projection des groupes sur les composantes principales nous a permis de faire ressortir 2 cluster pertinent.</a:t>
            </a:r>
          </a:p>
          <a:p>
            <a:r>
              <a:rPr lang="fr-FR" sz="1800" dirty="0">
                <a:latin typeface="DM Sans"/>
                <a:cs typeface="Arial"/>
                <a:sym typeface="Arial"/>
              </a:rPr>
              <a:t>3 pays cibles et 3 pays potentiels ressortent de cette démarche.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2E60A90-A087-ABAE-204F-747E469A73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847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EF7EE326-F602-1243-214A-B5B2B431BC9B}"/>
              </a:ext>
            </a:extLst>
          </p:cNvPr>
          <p:cNvSpPr txBox="1"/>
          <p:nvPr/>
        </p:nvSpPr>
        <p:spPr>
          <a:xfrm>
            <a:off x="1247774" y="1228397"/>
            <a:ext cx="4848226" cy="3898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dirty="0">
                <a:solidFill>
                  <a:schemeClr val="dk1"/>
                </a:solidFill>
                <a:latin typeface="DM Sans"/>
              </a:rPr>
              <a:t>Grâce à la récolte des</a:t>
            </a:r>
          </a:p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dirty="0">
                <a:solidFill>
                  <a:schemeClr val="dk1"/>
                </a:solidFill>
                <a:latin typeface="DM Sans"/>
              </a:rPr>
              <a:t>données, des </a:t>
            </a:r>
            <a:r>
              <a:rPr lang="fr-FR" sz="2800" b="1" dirty="0">
                <a:solidFill>
                  <a:schemeClr val="dk1"/>
                </a:solidFill>
                <a:latin typeface="DM Sans"/>
              </a:rPr>
              <a:t>méthodes</a:t>
            </a:r>
          </a:p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b="1" dirty="0">
                <a:solidFill>
                  <a:schemeClr val="dk1"/>
                </a:solidFill>
                <a:latin typeface="DM Sans"/>
              </a:rPr>
              <a:t>de clustering </a:t>
            </a:r>
            <a:r>
              <a:rPr lang="fr-FR" sz="2800" dirty="0">
                <a:solidFill>
                  <a:schemeClr val="dk1"/>
                </a:solidFill>
                <a:latin typeface="DM Sans"/>
              </a:rPr>
              <a:t>et une</a:t>
            </a:r>
          </a:p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b="1" dirty="0">
                <a:solidFill>
                  <a:schemeClr val="dk1"/>
                </a:solidFill>
                <a:latin typeface="DM Sans"/>
              </a:rPr>
              <a:t>analyse en composantes</a:t>
            </a:r>
          </a:p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b="1" dirty="0">
                <a:solidFill>
                  <a:schemeClr val="dk1"/>
                </a:solidFill>
                <a:latin typeface="DM Sans"/>
              </a:rPr>
              <a:t>principales</a:t>
            </a:r>
            <a:r>
              <a:rPr lang="fr-FR" sz="2800" dirty="0">
                <a:solidFill>
                  <a:schemeClr val="dk1"/>
                </a:solidFill>
                <a:latin typeface="DM Sans"/>
              </a:rPr>
              <a:t>, nous avons</a:t>
            </a:r>
          </a:p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dirty="0">
                <a:solidFill>
                  <a:schemeClr val="dk1"/>
                </a:solidFill>
                <a:latin typeface="DM Sans"/>
              </a:rPr>
              <a:t>ressorti </a:t>
            </a:r>
            <a:r>
              <a:rPr lang="fr-FR" sz="2800" b="1" dirty="0">
                <a:solidFill>
                  <a:schemeClr val="dk1"/>
                </a:solidFill>
                <a:latin typeface="DM Sans"/>
              </a:rPr>
              <a:t>7 pays potentiels</a:t>
            </a:r>
          </a:p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dirty="0">
                <a:solidFill>
                  <a:schemeClr val="dk1"/>
                </a:solidFill>
                <a:latin typeface="DM Sans"/>
              </a:rPr>
              <a:t>d’exportation des poulets</a:t>
            </a:r>
          </a:p>
          <a:p>
            <a:pPr marL="203195">
              <a:spcBef>
                <a:spcPts val="400"/>
              </a:spcBef>
              <a:buClr>
                <a:schemeClr val="dk1"/>
              </a:buClr>
              <a:buSzPts val="1200"/>
            </a:pPr>
            <a:r>
              <a:rPr lang="fr-FR" sz="2800" dirty="0">
                <a:solidFill>
                  <a:schemeClr val="dk1"/>
                </a:solidFill>
                <a:latin typeface="DM Sans"/>
              </a:rPr>
              <a:t>de la Poule qui chante. 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DAE562F5-2A01-9069-0B90-C95ADAEF6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66825"/>
            <a:ext cx="4746100" cy="47461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552FC0C-14F2-91F4-E076-6DA0BD749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979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2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75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C62C09-F1A5-B8F6-8F3B-095A0F421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950" y="301557"/>
            <a:ext cx="11063590" cy="2089163"/>
          </a:xfrm>
        </p:spPr>
        <p:txBody>
          <a:bodyPr/>
          <a:lstStyle/>
          <a:p>
            <a:r>
              <a:rPr lang="fr-FR" dirty="0">
                <a:sym typeface="Arial"/>
              </a:rPr>
              <a:t>Nous avons accompagné, l’entreprise agroalimentaire, La Poule qui Chante dans l’identification des pays les plus propices à l’exportation de ses poulets. </a:t>
            </a:r>
            <a:br>
              <a:rPr lang="fr-FR" sz="3200" dirty="0">
                <a:latin typeface="DM Sans"/>
                <a:cs typeface="Arial"/>
                <a:sym typeface="Arial"/>
              </a:rPr>
            </a:br>
            <a:endParaRPr lang="fr-FR" sz="32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5307B23-6666-2ED0-EC1D-6C64D0D756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2" r="15568"/>
          <a:stretch/>
        </p:blipFill>
        <p:spPr bwMode="auto">
          <a:xfrm>
            <a:off x="2284705" y="2390720"/>
            <a:ext cx="6859296" cy="402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2F0514-B2C6-95D5-25F7-147425A78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8198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BFE6BF4-A2A1-9DFD-649A-80D014392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61999"/>
            <a:ext cx="9860400" cy="752475"/>
          </a:xfrm>
        </p:spPr>
        <p:txBody>
          <a:bodyPr/>
          <a:lstStyle/>
          <a:p>
            <a:r>
              <a:rPr lang="fr-FR" dirty="0">
                <a:sym typeface="Arial"/>
              </a:rPr>
              <a:t>Pour cela, nous avons d’abord collecté et analysé des données sur 192 pays.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5B0B726-9C71-1BEA-DF07-66B4B35DF1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4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4590045-21C2-6843-F19C-502A7E6A53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997"/>
          <a:stretch/>
        </p:blipFill>
        <p:spPr>
          <a:xfrm>
            <a:off x="957342" y="2130758"/>
            <a:ext cx="8075858" cy="414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2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1EF080C-F906-C456-0EE5-D233D19ACE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5</a:t>
            </a:fld>
            <a:endParaRPr lang="fr-FR"/>
          </a:p>
        </p:txBody>
      </p:sp>
      <p:sp>
        <p:nvSpPr>
          <p:cNvPr id="5" name="Titre 2">
            <a:extLst>
              <a:ext uri="{FF2B5EF4-FFF2-40B4-BE49-F238E27FC236}">
                <a16:creationId xmlns:a16="http://schemas.microsoft.com/office/drawing/2014/main" id="{30FDA654-D21B-94EC-F150-BEF83A567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762000"/>
            <a:ext cx="10271125" cy="595313"/>
          </a:xfrm>
        </p:spPr>
        <p:txBody>
          <a:bodyPr/>
          <a:lstStyle/>
          <a:p>
            <a:r>
              <a:rPr lang="fr-FR" dirty="0">
                <a:sym typeface="Arial"/>
              </a:rPr>
              <a:t>Pour cela, nous avons d’abord collecté et analysé des données sur 192 pays.</a:t>
            </a:r>
            <a:endParaRPr lang="fr-FR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D8F321E-835D-E53B-1A7A-EE7819EBD9DA}"/>
              </a:ext>
            </a:extLst>
          </p:cNvPr>
          <p:cNvCxnSpPr>
            <a:cxnSpLocks/>
          </p:cNvCxnSpPr>
          <p:nvPr/>
        </p:nvCxnSpPr>
        <p:spPr>
          <a:xfrm flipH="1" flipV="1">
            <a:off x="0" y="2635332"/>
            <a:ext cx="5959814" cy="42226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B277A651-F879-8307-5212-2864BB6D6526}"/>
              </a:ext>
            </a:extLst>
          </p:cNvPr>
          <p:cNvCxnSpPr>
            <a:cxnSpLocks/>
          </p:cNvCxnSpPr>
          <p:nvPr/>
        </p:nvCxnSpPr>
        <p:spPr>
          <a:xfrm flipH="1" flipV="1">
            <a:off x="2538923" y="1964987"/>
            <a:ext cx="3420891" cy="4893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BAAA4FC7-FA8B-0D20-585E-CEE27B816D91}"/>
              </a:ext>
            </a:extLst>
          </p:cNvPr>
          <p:cNvCxnSpPr>
            <a:cxnSpLocks/>
          </p:cNvCxnSpPr>
          <p:nvPr/>
        </p:nvCxnSpPr>
        <p:spPr>
          <a:xfrm flipH="1" flipV="1">
            <a:off x="5924055" y="1819072"/>
            <a:ext cx="35759" cy="50389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E4BF4865-9773-D271-1062-E14653D6D69E}"/>
              </a:ext>
            </a:extLst>
          </p:cNvPr>
          <p:cNvCxnSpPr>
            <a:cxnSpLocks/>
          </p:cNvCxnSpPr>
          <p:nvPr/>
        </p:nvCxnSpPr>
        <p:spPr>
          <a:xfrm flipV="1">
            <a:off x="5959814" y="1964987"/>
            <a:ext cx="3256771" cy="4893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B8204EA-C5DD-7D39-BC48-88E2F2713ECE}"/>
              </a:ext>
            </a:extLst>
          </p:cNvPr>
          <p:cNvCxnSpPr>
            <a:cxnSpLocks/>
          </p:cNvCxnSpPr>
          <p:nvPr/>
        </p:nvCxnSpPr>
        <p:spPr>
          <a:xfrm flipV="1">
            <a:off x="5959814" y="2645923"/>
            <a:ext cx="6232186" cy="42120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BA09F88F-059C-3F8C-CEF6-912E93F44A18}"/>
              </a:ext>
            </a:extLst>
          </p:cNvPr>
          <p:cNvSpPr txBox="1"/>
          <p:nvPr/>
        </p:nvSpPr>
        <p:spPr>
          <a:xfrm>
            <a:off x="203352" y="3538242"/>
            <a:ext cx="5058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5CBF8D9-C011-3663-5907-3793F251604C}"/>
              </a:ext>
            </a:extLst>
          </p:cNvPr>
          <p:cNvSpPr txBox="1"/>
          <p:nvPr/>
        </p:nvSpPr>
        <p:spPr>
          <a:xfrm>
            <a:off x="1277671" y="2127117"/>
            <a:ext cx="65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114C0615-0FD5-B311-4AC8-BA3BB19016AC}"/>
              </a:ext>
            </a:extLst>
          </p:cNvPr>
          <p:cNvSpPr txBox="1"/>
          <p:nvPr/>
        </p:nvSpPr>
        <p:spPr>
          <a:xfrm>
            <a:off x="4473193" y="2006080"/>
            <a:ext cx="658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7F184F5B-BD28-DC90-8440-964452E088A3}"/>
              </a:ext>
            </a:extLst>
          </p:cNvPr>
          <p:cNvSpPr txBox="1"/>
          <p:nvPr/>
        </p:nvSpPr>
        <p:spPr>
          <a:xfrm>
            <a:off x="7297097" y="2079037"/>
            <a:ext cx="492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773B9935-403D-9CA2-AB9A-70CD6AD254E0}"/>
              </a:ext>
            </a:extLst>
          </p:cNvPr>
          <p:cNvSpPr txBox="1"/>
          <p:nvPr/>
        </p:nvSpPr>
        <p:spPr>
          <a:xfrm>
            <a:off x="9765923" y="2471076"/>
            <a:ext cx="4286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DBFB6471-724B-9845-8568-872019A22675}"/>
              </a:ext>
            </a:extLst>
          </p:cNvPr>
          <p:cNvSpPr txBox="1"/>
          <p:nvPr/>
        </p:nvSpPr>
        <p:spPr>
          <a:xfrm>
            <a:off x="11361354" y="3880060"/>
            <a:ext cx="5082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23F6BE62-5696-D501-6C5D-06C803852C51}"/>
              </a:ext>
            </a:extLst>
          </p:cNvPr>
          <p:cNvSpPr txBox="1"/>
          <p:nvPr/>
        </p:nvSpPr>
        <p:spPr>
          <a:xfrm>
            <a:off x="1263618" y="2670923"/>
            <a:ext cx="21006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Données économique (PIB, Formation brute de capital fixe, Revenu national brut, …)</a:t>
            </a:r>
          </a:p>
          <a:p>
            <a:endParaRPr lang="fr-FR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62F0CAC1-65A5-249D-92D6-0AC96768F9EB}"/>
              </a:ext>
            </a:extLst>
          </p:cNvPr>
          <p:cNvSpPr txBox="1"/>
          <p:nvPr/>
        </p:nvSpPr>
        <p:spPr>
          <a:xfrm>
            <a:off x="3684969" y="2542232"/>
            <a:ext cx="219197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Population </a:t>
            </a:r>
          </a:p>
          <a:p>
            <a:r>
              <a:rPr lang="fr-FR" dirty="0"/>
              <a:t>Alimentaire (Disponibilité alimentaire, Importation, Exportation, …)</a:t>
            </a:r>
          </a:p>
          <a:p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DA5D535-3471-01D4-0866-677C8045AF8C}"/>
              </a:ext>
            </a:extLst>
          </p:cNvPr>
          <p:cNvSpPr txBox="1"/>
          <p:nvPr/>
        </p:nvSpPr>
        <p:spPr>
          <a:xfrm>
            <a:off x="203352" y="4260715"/>
            <a:ext cx="19853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Stabilité Politique</a:t>
            </a:r>
          </a:p>
        </p:txBody>
      </p:sp>
    </p:spTree>
    <p:extLst>
      <p:ext uri="{BB962C8B-B14F-4D97-AF65-F5344CB8AC3E}">
        <p14:creationId xmlns:p14="http://schemas.microsoft.com/office/powerpoint/2010/main" val="1436777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44ABE-A799-D9BE-2365-143082E22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F07476-B682-60B9-F74C-68FA01504E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6</a:t>
            </a:fld>
            <a:endParaRPr lang="fr-FR"/>
          </a:p>
        </p:txBody>
      </p:sp>
      <p:sp>
        <p:nvSpPr>
          <p:cNvPr id="5" name="Titre 2">
            <a:extLst>
              <a:ext uri="{FF2B5EF4-FFF2-40B4-BE49-F238E27FC236}">
                <a16:creationId xmlns:a16="http://schemas.microsoft.com/office/drawing/2014/main" id="{BCF0E7A1-7CF8-0F7F-6AD4-3E40B7B35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762000"/>
            <a:ext cx="10271125" cy="595313"/>
          </a:xfrm>
        </p:spPr>
        <p:txBody>
          <a:bodyPr/>
          <a:lstStyle/>
          <a:p>
            <a:r>
              <a:rPr lang="fr-FR" dirty="0">
                <a:sym typeface="Arial"/>
              </a:rPr>
              <a:t>Pour cela, nous avons d’abord collecté et analysé des données sur 192 pays.</a:t>
            </a:r>
            <a:endParaRPr lang="fr-FR" dirty="0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1D7B188F-2063-7E87-94F7-C6BD14DB4C41}"/>
              </a:ext>
            </a:extLst>
          </p:cNvPr>
          <p:cNvGrpSpPr/>
          <p:nvPr/>
        </p:nvGrpSpPr>
        <p:grpSpPr>
          <a:xfrm>
            <a:off x="2096965" y="2375453"/>
            <a:ext cx="7998070" cy="2971039"/>
            <a:chOff x="960438" y="1882301"/>
            <a:chExt cx="7417083" cy="2755220"/>
          </a:xfrm>
        </p:grpSpPr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98A8810D-1310-6F45-9FCC-C9A9440FD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0438" y="1882301"/>
              <a:ext cx="7383708" cy="1438493"/>
            </a:xfrm>
            <a:prstGeom prst="rect">
              <a:avLst/>
            </a:prstGeom>
          </p:spPr>
        </p:pic>
        <p:pic>
          <p:nvPicPr>
            <p:cNvPr id="16" name="Image 15">
              <a:extLst>
                <a:ext uri="{FF2B5EF4-FFF2-40B4-BE49-F238E27FC236}">
                  <a16:creationId xmlns:a16="http://schemas.microsoft.com/office/drawing/2014/main" id="{876C96BC-8599-B492-9779-C4412EECD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960" y="3845782"/>
              <a:ext cx="7389561" cy="791739"/>
            </a:xfrm>
            <a:prstGeom prst="rect">
              <a:avLst/>
            </a:prstGeom>
          </p:spPr>
        </p:pic>
        <p:sp>
          <p:nvSpPr>
            <p:cNvPr id="17" name="Flèche : bas 16">
              <a:extLst>
                <a:ext uri="{FF2B5EF4-FFF2-40B4-BE49-F238E27FC236}">
                  <a16:creationId xmlns:a16="http://schemas.microsoft.com/office/drawing/2014/main" id="{92BB4B3D-32C3-FD5D-ED4E-3B5903A91C7D}"/>
                </a:ext>
              </a:extLst>
            </p:cNvPr>
            <p:cNvSpPr/>
            <p:nvPr/>
          </p:nvSpPr>
          <p:spPr>
            <a:xfrm>
              <a:off x="4472609" y="3307509"/>
              <a:ext cx="420264" cy="538273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9" name="Image 18">
            <a:extLst>
              <a:ext uri="{FF2B5EF4-FFF2-40B4-BE49-F238E27FC236}">
                <a16:creationId xmlns:a16="http://schemas.microsoft.com/office/drawing/2014/main" id="{DBC3550E-7182-1885-B21D-AA4AD9FEE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3351" y="2854761"/>
            <a:ext cx="9413391" cy="269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67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9E44D-6485-4488-25B5-5CEBC0E9C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520739-4C75-40E6-3959-85CA30712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Ensuite, nous avons utilisé des techniques de clustering pour regrouper les pays en 4 groupes distinct.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00AF64E-0484-F196-ACC8-DCFBFA6B8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7</a:t>
            </a:fld>
            <a:endParaRPr lang="fr-FR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A27040EF-5FCC-E2CC-A7B1-0E4B75EB5E60}"/>
              </a:ext>
            </a:extLst>
          </p:cNvPr>
          <p:cNvGrpSpPr/>
          <p:nvPr/>
        </p:nvGrpSpPr>
        <p:grpSpPr>
          <a:xfrm>
            <a:off x="77977" y="2170987"/>
            <a:ext cx="8398073" cy="4100512"/>
            <a:chOff x="77977" y="2276272"/>
            <a:chExt cx="8398073" cy="4100512"/>
          </a:xfrm>
        </p:grpSpPr>
        <p:pic>
          <p:nvPicPr>
            <p:cNvPr id="8" name="Image 7" descr="Une image contenant texte, capture d’écran, diagramme, ligne&#10;&#10;Le contenu généré par l’IA peut être incorrect.">
              <a:extLst>
                <a:ext uri="{FF2B5EF4-FFF2-40B4-BE49-F238E27FC236}">
                  <a16:creationId xmlns:a16="http://schemas.microsoft.com/office/drawing/2014/main" id="{42E22381-EDCD-AB82-DD7A-6C3C84B9C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4269" r="6226"/>
            <a:stretch/>
          </p:blipFill>
          <p:spPr>
            <a:xfrm>
              <a:off x="77977" y="2276272"/>
              <a:ext cx="8398073" cy="4100512"/>
            </a:xfrm>
            <a:prstGeom prst="rect">
              <a:avLst/>
            </a:prstGeom>
          </p:spPr>
        </p:pic>
        <p:sp>
          <p:nvSpPr>
            <p:cNvPr id="9" name="Organigramme : Connecteur 8">
              <a:extLst>
                <a:ext uri="{FF2B5EF4-FFF2-40B4-BE49-F238E27FC236}">
                  <a16:creationId xmlns:a16="http://schemas.microsoft.com/office/drawing/2014/main" id="{3B97162B-6397-E889-EA5A-4539C9AC612A}"/>
                </a:ext>
              </a:extLst>
            </p:cNvPr>
            <p:cNvSpPr/>
            <p:nvPr/>
          </p:nvSpPr>
          <p:spPr>
            <a:xfrm>
              <a:off x="2774172" y="5252936"/>
              <a:ext cx="224125" cy="233464"/>
            </a:xfrm>
            <a:prstGeom prst="flowChartConnector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68343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E6CC1-56FF-F0C5-E2B3-D389904D3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A0474F-D298-8E1F-3538-EA59ED79E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Ensuite, nous avons utilisé des techniques de clustering pour regrouper les pays en 4 groupes distinct.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147407-1F48-0E54-8B77-3A817C1E5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8</a:t>
            </a:fld>
            <a:endParaRPr lang="fr-FR"/>
          </a:p>
        </p:txBody>
      </p:sp>
      <p:pic>
        <p:nvPicPr>
          <p:cNvPr id="28" name="Image 27" descr="Une image contenant texte, carte&#10;&#10;Le contenu généré par l’IA peut être incorrect.">
            <a:extLst>
              <a:ext uri="{FF2B5EF4-FFF2-40B4-BE49-F238E27FC236}">
                <a16:creationId xmlns:a16="http://schemas.microsoft.com/office/drawing/2014/main" id="{2B9028D0-18D8-0E57-5EED-20EE31C011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166" t="16833" r="21499" b="13720"/>
          <a:stretch>
            <a:fillRect/>
          </a:stretch>
        </p:blipFill>
        <p:spPr>
          <a:xfrm>
            <a:off x="1028094" y="1961745"/>
            <a:ext cx="7840028" cy="413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085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A94EC-E3F3-4BC8-993A-07E4DFB62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E00612-56A5-7595-0726-C16C84BDA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Ensuite, nous avons utilisé des techniques de clustering pour regrouper les pays en 4 groupes distinct.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02654C4-18C6-44B6-10C5-B459DE0C6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AD8562A-8AB6-4995-A49E-1BD9B45BA06E}" type="slidenum">
              <a:rPr lang="fr-FR" smtClean="0"/>
              <a:t>9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F8D82C8-9F6F-50B9-565A-92DD26AF17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222" t="4588" r="19086" b="65251"/>
          <a:stretch>
            <a:fillRect/>
          </a:stretch>
        </p:blipFill>
        <p:spPr>
          <a:xfrm>
            <a:off x="437745" y="2091447"/>
            <a:ext cx="5799602" cy="267510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5E12686-3371-4C1E-EDB5-3215D698B2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392" t="60709" r="18171" b="24113"/>
          <a:stretch>
            <a:fillRect/>
          </a:stretch>
        </p:blipFill>
        <p:spPr>
          <a:xfrm>
            <a:off x="1254868" y="4766553"/>
            <a:ext cx="4982479" cy="1272376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5969FA2-D0E7-B43E-A9C1-A41745884AED}"/>
              </a:ext>
            </a:extLst>
          </p:cNvPr>
          <p:cNvSpPr txBox="1"/>
          <p:nvPr/>
        </p:nvSpPr>
        <p:spPr>
          <a:xfrm>
            <a:off x="4844374" y="6038929"/>
            <a:ext cx="1392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0099"/>
                </a:solidFill>
              </a:rPr>
              <a:t>0</a:t>
            </a:r>
            <a:r>
              <a:rPr lang="fr-FR" dirty="0"/>
              <a:t>	</a:t>
            </a:r>
            <a:r>
              <a:rPr lang="fr-FR" dirty="0">
                <a:solidFill>
                  <a:srgbClr val="7030A0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60812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nline Shop Warehouse Management by Slidesgo">
  <a:themeElements>
    <a:clrScheme name="Simple Light">
      <a:dk1>
        <a:srgbClr val="191919"/>
      </a:dk1>
      <a:lt1>
        <a:srgbClr val="FFFFFF"/>
      </a:lt1>
      <a:dk2>
        <a:srgbClr val="BBBBBB"/>
      </a:dk2>
      <a:lt2>
        <a:srgbClr val="E94444"/>
      </a:lt2>
      <a:accent1>
        <a:srgbClr val="7A7A7A"/>
      </a:accent1>
      <a:accent2>
        <a:srgbClr val="77222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Improvement of Drinking Water Infrastructure Project Proposal by Slidesgo</Template>
  <TotalTime>5455</TotalTime>
  <Words>524</Words>
  <Application>Microsoft Office PowerPoint</Application>
  <PresentationFormat>Grand écran</PresentationFormat>
  <Paragraphs>66</Paragraphs>
  <Slides>15</Slides>
  <Notes>4</Notes>
  <HiddenSlides>1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6" baseType="lpstr">
      <vt:lpstr>Arial</vt:lpstr>
      <vt:lpstr>Roboto Condensed Light</vt:lpstr>
      <vt:lpstr>PT Sans</vt:lpstr>
      <vt:lpstr>Catamaran</vt:lpstr>
      <vt:lpstr>Calibri</vt:lpstr>
      <vt:lpstr>Lato</vt:lpstr>
      <vt:lpstr>Century Gothic</vt:lpstr>
      <vt:lpstr>Bebas Neue</vt:lpstr>
      <vt:lpstr>DM Sans</vt:lpstr>
      <vt:lpstr>Nunito Light</vt:lpstr>
      <vt:lpstr>Online Shop Warehouse Management by Slidesgo</vt:lpstr>
      <vt:lpstr>étude de marché</vt:lpstr>
      <vt:lpstr>Présentation PowerPoint</vt:lpstr>
      <vt:lpstr>Nous avons accompagné, l’entreprise agroalimentaire, La Poule qui Chante dans l’identification des pays les plus propices à l’exportation de ses poulets.  </vt:lpstr>
      <vt:lpstr>Pour cela, nous avons d’abord collecté et analysé des données sur 192 pays.</vt:lpstr>
      <vt:lpstr>Pour cela, nous avons d’abord collecté et analysé des données sur 192 pays.</vt:lpstr>
      <vt:lpstr>Pour cela, nous avons d’abord collecté et analysé des données sur 192 pays.</vt:lpstr>
      <vt:lpstr>Ensuite, nous avons utilisé des techniques de clustering pour regrouper les pays en 4 groupes distinct.</vt:lpstr>
      <vt:lpstr>Ensuite, nous avons utilisé des techniques de clustering pour regrouper les pays en 4 groupes distinct.</vt:lpstr>
      <vt:lpstr>Ensuite, nous avons utilisé des techniques de clustering pour regrouper les pays en 4 groupes distinct.</vt:lpstr>
      <vt:lpstr>Enfin, une analyse en composantes principales nous a permis d’avoir 3 axes d’analyses : le niveau économique, la disponibilité alimentaire et la capacité de production des pays.  </vt:lpstr>
      <vt:lpstr>Enfin, une analyse en composantes principales nous a permis d’avoir 3 axes d’analyses : le niveau économique, la disponibilité alimentaire et la capacité de production des pays.  </vt:lpstr>
      <vt:lpstr>La projection des groupes sur les composantes principales nous a permis de faire ressortir 2 cluster pertinent. </vt:lpstr>
      <vt:lpstr>4 pays cible et 3 pays potentiels ressortent de cette démarche.</vt:lpstr>
      <vt:lpstr>4 pays cible et 3 pays potentiels ressortent de cette démarche.</vt:lpstr>
      <vt:lpstr>Phrases présentation 1min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sur l’alimentation dans le monde</dc:title>
  <dc:creator>JeY jEy</dc:creator>
  <cp:lastModifiedBy>RIBREAU Damien</cp:lastModifiedBy>
  <cp:revision>144</cp:revision>
  <dcterms:created xsi:type="dcterms:W3CDTF">2023-03-17T20:58:30Z</dcterms:created>
  <dcterms:modified xsi:type="dcterms:W3CDTF">2025-07-18T08:53:03Z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